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3" r:id="rId5"/>
  </p:sldMasterIdLst>
  <p:notesMasterIdLst>
    <p:notesMasterId r:id="rId33"/>
  </p:notesMasterIdLst>
  <p:sldIdLst>
    <p:sldId id="293" r:id="rId6"/>
    <p:sldId id="309" r:id="rId7"/>
    <p:sldId id="313" r:id="rId8"/>
    <p:sldId id="261" r:id="rId9"/>
    <p:sldId id="301" r:id="rId10"/>
    <p:sldId id="312" r:id="rId11"/>
    <p:sldId id="264" r:id="rId12"/>
    <p:sldId id="291" r:id="rId13"/>
    <p:sldId id="300" r:id="rId14"/>
    <p:sldId id="294" r:id="rId15"/>
    <p:sldId id="296" r:id="rId16"/>
    <p:sldId id="297" r:id="rId17"/>
    <p:sldId id="298" r:id="rId18"/>
    <p:sldId id="315" r:id="rId19"/>
    <p:sldId id="311" r:id="rId20"/>
    <p:sldId id="258" r:id="rId21"/>
    <p:sldId id="314" r:id="rId22"/>
    <p:sldId id="270" r:id="rId23"/>
    <p:sldId id="303" r:id="rId24"/>
    <p:sldId id="302" r:id="rId25"/>
    <p:sldId id="305" r:id="rId26"/>
    <p:sldId id="306" r:id="rId27"/>
    <p:sldId id="304" r:id="rId28"/>
    <p:sldId id="308" r:id="rId29"/>
    <p:sldId id="262" r:id="rId30"/>
    <p:sldId id="292" r:id="rId31"/>
    <p:sldId id="271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49" autoAdjust="0"/>
    <p:restoredTop sz="94620" autoAdjust="0"/>
  </p:normalViewPr>
  <p:slideViewPr>
    <p:cSldViewPr snapToGrid="0">
      <p:cViewPr varScale="1">
        <p:scale>
          <a:sx n="82" d="100"/>
          <a:sy n="82" d="100"/>
        </p:scale>
        <p:origin x="662" y="6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viewProps" Target="view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D6D349-4390-4A8E-87F5-9B02B594E773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DA272C-449F-4329-B1C9-64ECBE987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5298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Debt free degree </a:t>
            </a:r>
            <a:r>
              <a:rPr lang="en-GB" dirty="0"/>
              <a:t>– there are no student fees to pay as these are covered by the employer and the UK government.</a:t>
            </a:r>
            <a:r>
              <a:rPr lang="en-GB" baseline="0" dirty="0"/>
              <a:t> This means that apprentices will have no need to get a student loan and will graduate without any student debt.</a:t>
            </a:r>
          </a:p>
          <a:p>
            <a:endParaRPr lang="en-GB" b="1" baseline="0" dirty="0"/>
          </a:p>
          <a:p>
            <a:r>
              <a:rPr lang="en-GB" b="1" baseline="0" dirty="0"/>
              <a:t>Full honours degree </a:t>
            </a:r>
            <a:r>
              <a:rPr lang="en-GB" baseline="0" dirty="0"/>
              <a:t>– degree apprentices are awarded a full honours degree alongside their apprenticeship which is exactly the same as a traditional degree in terms of value. Apprentices attend a graduation ceremony like all Aston students.</a:t>
            </a:r>
          </a:p>
          <a:p>
            <a:endParaRPr lang="en-GB" baseline="0" dirty="0"/>
          </a:p>
          <a:p>
            <a:r>
              <a:rPr lang="en-GB" b="1" baseline="0" dirty="0"/>
              <a:t>Professional experience </a:t>
            </a:r>
            <a:r>
              <a:rPr lang="en-GB" baseline="0" dirty="0"/>
              <a:t>– Apprentices will gain up to five years (depends on programme) of professional work experience as they will work for 80% of their time. This looks great on a CV and will set them apart from traditional graduates who typically have little valuable work experience.</a:t>
            </a:r>
          </a:p>
          <a:p>
            <a:endParaRPr lang="en-GB" baseline="0" dirty="0"/>
          </a:p>
          <a:p>
            <a:r>
              <a:rPr lang="en-GB" b="1" baseline="0" dirty="0"/>
              <a:t>Earn while you learn – </a:t>
            </a:r>
            <a:r>
              <a:rPr lang="en-GB" b="0" baseline="0" dirty="0"/>
              <a:t> apprentices are working full time so they get paid a full time salary as well as having no fees to pay. This is theirs to spend on whatever they want such as holidays, a car or getting their own place. Apprentices must be paid at least National Minimum Wage, but many employers offer more.</a:t>
            </a:r>
            <a:endParaRPr lang="en-GB" b="1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256B6BA-43F8-42C8-99BA-462C3501381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74569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Debt free degree </a:t>
            </a:r>
            <a:r>
              <a:rPr lang="en-GB" dirty="0"/>
              <a:t>– there are no student fees to pay as these are covered by the employer and the UK government.</a:t>
            </a:r>
            <a:r>
              <a:rPr lang="en-GB" baseline="0" dirty="0"/>
              <a:t> This means that apprentices will have no need to get a student loan and will graduate without any student debt.</a:t>
            </a:r>
          </a:p>
          <a:p>
            <a:endParaRPr lang="en-GB" b="1" baseline="0" dirty="0"/>
          </a:p>
          <a:p>
            <a:r>
              <a:rPr lang="en-GB" b="1" baseline="0" dirty="0"/>
              <a:t>Full honours degree </a:t>
            </a:r>
            <a:r>
              <a:rPr lang="en-GB" baseline="0" dirty="0"/>
              <a:t>– degree apprentices are awarded a full honours degree alongside their apprenticeship which is exactly the same as a traditional degree in terms of value. Apprentices attend a graduation ceremony like all Aston students.</a:t>
            </a:r>
          </a:p>
          <a:p>
            <a:endParaRPr lang="en-GB" baseline="0" dirty="0"/>
          </a:p>
          <a:p>
            <a:r>
              <a:rPr lang="en-GB" b="1" baseline="0" dirty="0"/>
              <a:t>Professional experience </a:t>
            </a:r>
            <a:r>
              <a:rPr lang="en-GB" baseline="0" dirty="0"/>
              <a:t>– Apprentices will gain up to five years (depends on programme) of professional work experience as they will work for 80% of their time. This looks great on a CV and will set them apart from traditional graduates who typically have little valuable work experience.</a:t>
            </a:r>
          </a:p>
          <a:p>
            <a:endParaRPr lang="en-GB" baseline="0" dirty="0"/>
          </a:p>
          <a:p>
            <a:r>
              <a:rPr lang="en-GB" b="1" baseline="0" dirty="0"/>
              <a:t>Earn while you learn – </a:t>
            </a:r>
            <a:r>
              <a:rPr lang="en-GB" b="0" baseline="0" dirty="0"/>
              <a:t> apprentices are working full time so they get paid a full time salary as well as having no fees to pay. This is theirs to spend on whatever they want such as holidays, a car or getting their own place. Apprentices must be paid at least National Minimum Wage, but many employers offer more.</a:t>
            </a:r>
            <a:endParaRPr lang="en-GB" b="1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256B6BA-43F8-42C8-99BA-462C3501381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18995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80D673D-A7F8-45F9-AA6B-E5FECD3FECF3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F3B76E6C-E859-45E2-8939-63039CC6CE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255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80D673D-A7F8-45F9-AA6B-E5FECD3FECF3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F3B76E6C-E859-45E2-8939-63039CC6CE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9878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80D673D-A7F8-45F9-AA6B-E5FECD3FECF3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F3B76E6C-E859-45E2-8939-63039CC6CE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656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80D673D-A7F8-45F9-AA6B-E5FECD3FECF3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F3B76E6C-E859-45E2-8939-63039CC6CE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069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80D673D-A7F8-45F9-AA6B-E5FECD3FECF3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F3B76E6C-E859-45E2-8939-63039CC6CE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599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80D673D-A7F8-45F9-AA6B-E5FECD3FECF3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F3B76E6C-E859-45E2-8939-63039CC6CE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283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80D673D-A7F8-45F9-AA6B-E5FECD3FECF3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F3B76E6C-E859-45E2-8939-63039CC6CE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524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80D673D-A7F8-45F9-AA6B-E5FECD3FECF3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F3B76E6C-E859-45E2-8939-63039CC6CE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569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80D673D-A7F8-45F9-AA6B-E5FECD3FECF3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F3B76E6C-E859-45E2-8939-63039CC6CE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361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80D673D-A7F8-45F9-AA6B-E5FECD3FECF3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F3B76E6C-E859-45E2-8939-63039CC6CE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3084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80D673D-A7F8-45F9-AA6B-E5FECD3FECF3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F3B76E6C-E859-45E2-8939-63039CC6CE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3799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2B587-A98F-1FDE-8D38-D29E2BBEF5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74FC2A-A3B0-072E-5287-1293B8B235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3CBCAB-0524-61CE-EC33-9CD985502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486A-C9DD-41B2-8A21-AF281A26CA96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A408C1-C32B-FF01-1BA8-8D4958C573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4558E4-6665-F1A3-BB84-3BC698554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5FD48-7685-4FAF-996F-03228C25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3474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ECDF1-8787-9FFD-C660-971ADA9546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641E5D-DD00-DCE1-B32A-40787065F1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8F1930-60D6-71AA-F1ED-E8E553F22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486A-C9DD-41B2-8A21-AF281A26CA96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46B082-1CC0-0737-4C93-5805A5B09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7422D7-A1EE-1E02-812C-346085203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5FD48-7685-4FAF-996F-03228C25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0633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371E8C-E5EB-982F-B638-C10FF421B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2E1216-792F-5829-EECB-58D44D3F0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486A-C9DD-41B2-8A21-AF281A26CA96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924369-D634-BBE0-74EE-FEC0986B01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972F1E-D90D-40E8-55D5-86C2FA143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5FD48-7685-4FAF-996F-03228C25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7590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8E2EAD-FAA3-1760-6126-E2276F9C22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744D27-9B37-0ABA-9A09-F1DC1142B8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9A441F-EAEC-FD98-68B7-D239C28D2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486A-C9DD-41B2-8A21-AF281A26CA96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D6ABB-6481-85E1-559E-FEBA6F106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A27398-2338-59A3-CC15-63DE4F63E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5FD48-7685-4FAF-996F-03228C25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6367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819BA-C726-BBDE-2510-DC65B56AF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E5D6B0-E52E-013A-F540-745EEFBF4E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A4E6C3-0E99-1C85-E6B9-7F4F48A3A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2F1FE7-0290-EF2A-1CE9-4763DFF98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486A-C9DD-41B2-8A21-AF281A26CA96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3C4855-716A-B1DF-178B-A2DFF86C12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5CDAD7-C95C-1996-A8FB-F20229FF7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5FD48-7685-4FAF-996F-03228C25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47172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0B936-4F78-3D07-6FF5-3E9CDBBA3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ACA342-B6F2-1592-D996-20DB0EEA05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C38883-D2C4-E700-351A-5FBC56B72E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906183-1DF3-8B92-41E1-40DDB668A2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1FD73BD-D5E7-8883-DC58-C2DA92F36B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21A09EF-A766-9572-958D-1E06B4FE5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486A-C9DD-41B2-8A21-AF281A26CA96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80048F6-3873-1759-5FDE-79B369DF1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EFA540-D9D3-8112-64AB-8C7747F74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5FD48-7685-4FAF-996F-03228C25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0034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A1E9F-2835-B572-45BC-2EA56D97C2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28B3B2-9827-6075-9476-5098CFA27B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486A-C9DD-41B2-8A21-AF281A26CA96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BF213B-937E-B5AF-3B56-8768A82AE0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D862BA-2F18-522F-15C2-01C6B7856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5FD48-7685-4FAF-996F-03228C25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1769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7BC961E-0E7F-FC25-6516-598108C07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486A-C9DD-41B2-8A21-AF281A26CA96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41F841E-E601-861D-9032-996C34D7B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D25543-6CEA-77CD-F16B-7113B9EDE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5FD48-7685-4FAF-996F-03228C25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0312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F39F01-1DDB-3CC7-88B0-A6945D3B7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65225A-D53F-2044-3BF1-0450FFD552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51275E-324F-C8A4-8F9B-BC0DF050EE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962E43-B25F-F299-B194-EE28FC94D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486A-C9DD-41B2-8A21-AF281A26CA96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EE1C83-4556-3B17-86CE-BED08E516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B2E062-FBF2-F901-1B65-C2BE18A6F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5FD48-7685-4FAF-996F-03228C25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555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1D531A-9144-09C7-4C58-DBEA7E6DB3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2C048FE-6BEA-23A8-5591-1180040E6E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E430A8-6AA9-219D-75F8-130A3B1E59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726E33-D0B1-F0CE-A2EF-39F223583F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486A-C9DD-41B2-8A21-AF281A26CA96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53F061-ACA6-1E89-5E7B-E3E75CD79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59A050-DA93-417E-FCB9-966B1F458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5FD48-7685-4FAF-996F-03228C25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6574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1EB3D-C04C-5047-E6E6-3E0710934C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B32595-2B01-A716-F68B-1D1D3C4DA3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6B3E26-520F-00B5-F3F2-BA96AC502A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486A-C9DD-41B2-8A21-AF281A26CA96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7DF012-6EFC-1D88-BA47-238A6BACF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454065-C66C-5E6F-057E-9C2CBEB1C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5FD48-7685-4FAF-996F-03228C25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6807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A2954A4-9687-908C-74D6-CBBDBF530F0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972CA6-1F39-FAC2-AD57-9643FBE656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F50041-EC6A-774D-140A-E485F4A352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486A-C9DD-41B2-8A21-AF281A26CA96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0B5F5A-9ADF-92AE-5830-5B632D2B91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0FF79D-DCF6-053C-980F-D0F8D34EA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5FD48-7685-4FAF-996F-03228C25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473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71000">
              <a:schemeClr val="bg1">
                <a:lumMod val="22000"/>
                <a:lumOff val="78000"/>
              </a:schemeClr>
            </a:gs>
            <a:gs pos="10000">
              <a:schemeClr val="accent1">
                <a:lumMod val="30000"/>
                <a:lumOff val="7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00" y="6177598"/>
            <a:ext cx="3839499" cy="614499"/>
          </a:xfrm>
          <a:prstGeom prst="rect">
            <a:avLst/>
          </a:prstGeom>
        </p:spPr>
      </p:pic>
      <p:grpSp>
        <p:nvGrpSpPr>
          <p:cNvPr id="11" name="Group 10"/>
          <p:cNvGrpSpPr/>
          <p:nvPr userDrawn="1"/>
        </p:nvGrpSpPr>
        <p:grpSpPr>
          <a:xfrm>
            <a:off x="7083464" y="6484320"/>
            <a:ext cx="5108537" cy="307777"/>
            <a:chOff x="5163371" y="3452698"/>
            <a:chExt cx="3831403" cy="307777"/>
          </a:xfrm>
        </p:grpSpPr>
        <p:sp>
          <p:nvSpPr>
            <p:cNvPr id="9" name="TextBox 7"/>
            <p:cNvSpPr txBox="1"/>
            <p:nvPr userDrawn="1"/>
          </p:nvSpPr>
          <p:spPr>
            <a:xfrm>
              <a:off x="5163371" y="3452698"/>
              <a:ext cx="383140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   www.pks.coventry.sch.uk</a:t>
              </a:r>
              <a:r>
                <a: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  </a:t>
              </a:r>
              <a:r>
                <a: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ED7D31">
                      <a:lumMod val="75000"/>
                    </a:srgbClr>
                  </a:solidFill>
                  <a:effectLst/>
                  <a:uLnTx/>
                  <a:uFillTx/>
                </a:rPr>
                <a:t>         </a:t>
              </a:r>
              <a:r>
                <a: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@</a:t>
              </a:r>
              <a:r>
                <a:rPr kumimoji="0" lang="en-GB" sz="14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PKS_Coventry</a:t>
              </a:r>
              <a:endParaRPr kumimoji="0" lang="en-GB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7474736" y="3554464"/>
              <a:ext cx="179612" cy="14368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33933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55A7C3-9845-018E-EC5C-D3035E3965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DC5A5F-13D8-8539-DD51-C4ECF1B0B8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5FFE52-2D9A-954A-184C-ACE7B04CE9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0D486A-C9DD-41B2-8A21-AF281A26CA96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8EC926-0FB6-1A57-D7D8-1F607C6711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629B6A-582B-7D76-7F0F-4813F3FB16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5FD48-7685-4FAF-996F-03228C25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576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amazingapprenticeships.com/resource/the-apprenticeship-assembly-film/" TargetMode="Externa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PDQt72MGwc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BvrkxIH5zrE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www.youtube.com/watch?v=oB-fiesUeZE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s://www.youtube.com/watch?v=hvOH2kor5BA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articles/z2vxnk7" TargetMode="Externa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temyapprenticeship.co.uk/best-apprenticeship-employers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opapprenticeshipemployers.co.uk/files/Top100AE23.pdf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amazingapprenticeships.com/resource/naw2021-which-apprenticeship-am-i-quiz/" TargetMode="External"/><Relationship Id="rId2" Type="http://schemas.openxmlformats.org/officeDocument/2006/relationships/hyperlink" Target="https://create.kahoot.it/profiles/ac19c67f-aa3a-4722-9670-a3238d5fa6ea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bbc.co.uk/bitesize/articles/zrggws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s://amazingapprenticeships.com/app/uploads/2023/10/Higher-and-Degree-Vacancy-Listing-for-2024-PowerPo.pdf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s://www.gov.uk/apply-apprenticeship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0E1C8D-4B02-4DF6-A666-54D5970AFD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5412" y="534468"/>
            <a:ext cx="8565502" cy="5029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819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938D4-6090-403D-B6EF-745991828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Our focus on apprenticeships in our tutor curriculum this week will include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065B31-9F1C-4111-95D1-E37C3037FA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en-GB" sz="3200" dirty="0"/>
              <a:t>Understand what are apprenticeships</a:t>
            </a:r>
          </a:p>
          <a:p>
            <a:r>
              <a:rPr lang="en-GB" sz="3200" dirty="0"/>
              <a:t>Looking at which companies offer apprenticeships</a:t>
            </a:r>
          </a:p>
          <a:p>
            <a:r>
              <a:rPr lang="en-GB" sz="3200" dirty="0"/>
              <a:t>Looking at different types of apprenticeship – including degree apprenticeships</a:t>
            </a:r>
          </a:p>
          <a:p>
            <a:r>
              <a:rPr lang="en-GB" sz="3200" dirty="0"/>
              <a:t>Looking at real life apprenticeship case studies</a:t>
            </a:r>
          </a:p>
          <a:p>
            <a:r>
              <a:rPr lang="en-GB" sz="3200" dirty="0"/>
              <a:t>Looking at how to research apprenticeship opportunities in your areas</a:t>
            </a:r>
          </a:p>
        </p:txBody>
      </p:sp>
    </p:spTree>
    <p:extLst>
      <p:ext uri="{BB962C8B-B14F-4D97-AF65-F5344CB8AC3E}">
        <p14:creationId xmlns:p14="http://schemas.microsoft.com/office/powerpoint/2010/main" val="10085665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129623-4208-48B3-AAFA-2CB79B20E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The link below offers an 8 minute film about Apprenticeships – good for an introduction: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C4E14A8-09A7-4E2C-81C8-B0CBEA4A490D}"/>
              </a:ext>
            </a:extLst>
          </p:cNvPr>
          <p:cNvSpPr/>
          <p:nvPr/>
        </p:nvSpPr>
        <p:spPr>
          <a:xfrm>
            <a:off x="3048000" y="3105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2"/>
              </a:rPr>
              <a:t>https://amazingapprenticeships.com/resource/the-apprenticeship-assembly-film/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03299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9CA6517-7794-4C96-8CCB-F9D51B9072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904" t="32018" r="27202" b="16330"/>
          <a:stretch/>
        </p:blipFill>
        <p:spPr>
          <a:xfrm>
            <a:off x="1124125" y="318782"/>
            <a:ext cx="10033233" cy="582195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723690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5B9B7A8-41F3-4A60-B83A-BC00573518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3326" y="2413226"/>
            <a:ext cx="1771650" cy="1247775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585E3B02-AECC-4AF1-94ED-3F082FD205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There are many companies who offer apprenticeships. Can you recognise any from their logo’s?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594DAD-D652-460D-9C8B-071998BB88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9583" y="2292760"/>
            <a:ext cx="2436359" cy="17458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35DBF5F-4DE3-4ACB-8FFC-10CE57830E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7442" y="4209078"/>
            <a:ext cx="1703418" cy="14266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B4003A6-BC8B-4681-AD22-85386603D9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54813" y="4427958"/>
            <a:ext cx="1771650" cy="13399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E04995-4AC3-470F-8F8F-D0979E5CAB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82090" y="2498233"/>
            <a:ext cx="1876425" cy="11620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99F29A7-4FAF-4F5D-BDCE-E4D4DF51150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53032" y="4134687"/>
            <a:ext cx="1703418" cy="163317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E27908-0307-4608-AC57-B7B58F6FCFE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57101" y="2344620"/>
            <a:ext cx="1876425" cy="14707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4BA5203-B3E8-4BDF-9594-7C469CF13F5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75240" y="4158433"/>
            <a:ext cx="1960450" cy="178997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4D1F76E-3B6F-4B8C-8EF1-9679B56E0326}"/>
              </a:ext>
            </a:extLst>
          </p:cNvPr>
          <p:cNvSpPr txBox="1"/>
          <p:nvPr/>
        </p:nvSpPr>
        <p:spPr>
          <a:xfrm>
            <a:off x="292115" y="2508281"/>
            <a:ext cx="10921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John Lewis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03F02EA-5068-41F6-AC0E-72A32A38217C}"/>
              </a:ext>
            </a:extLst>
          </p:cNvPr>
          <p:cNvSpPr txBox="1"/>
          <p:nvPr/>
        </p:nvSpPr>
        <p:spPr>
          <a:xfrm>
            <a:off x="4997066" y="2033792"/>
            <a:ext cx="1532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Barratt’s homes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1EDF364-0EA8-4000-8F3D-E569CB547D98}"/>
              </a:ext>
            </a:extLst>
          </p:cNvPr>
          <p:cNvSpPr txBox="1"/>
          <p:nvPr/>
        </p:nvSpPr>
        <p:spPr>
          <a:xfrm>
            <a:off x="7166351" y="1837875"/>
            <a:ext cx="1532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Dunelm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EE1E875-5701-4718-840C-04586A1B8DC5}"/>
              </a:ext>
            </a:extLst>
          </p:cNvPr>
          <p:cNvSpPr txBox="1"/>
          <p:nvPr/>
        </p:nvSpPr>
        <p:spPr>
          <a:xfrm>
            <a:off x="9060024" y="1631293"/>
            <a:ext cx="305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Crown Prosecution service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7CF48EB-74B1-47E3-882F-F9B59D98FEC3}"/>
              </a:ext>
            </a:extLst>
          </p:cNvPr>
          <p:cNvSpPr txBox="1"/>
          <p:nvPr/>
        </p:nvSpPr>
        <p:spPr>
          <a:xfrm>
            <a:off x="6318916" y="5244641"/>
            <a:ext cx="17716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Morrison’s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B055B48-399A-4318-9499-5D22E2BD784E}"/>
              </a:ext>
            </a:extLst>
          </p:cNvPr>
          <p:cNvSpPr txBox="1"/>
          <p:nvPr/>
        </p:nvSpPr>
        <p:spPr>
          <a:xfrm>
            <a:off x="196855" y="4279979"/>
            <a:ext cx="1483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BUPA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3791394-F4EF-45E4-AB6E-CD3CB2152FD5}"/>
              </a:ext>
            </a:extLst>
          </p:cNvPr>
          <p:cNvSpPr txBox="1"/>
          <p:nvPr/>
        </p:nvSpPr>
        <p:spPr>
          <a:xfrm>
            <a:off x="4034847" y="5859963"/>
            <a:ext cx="1483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B &amp; Q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E4776AC-36E6-43F0-A381-B084AE6636E4}"/>
              </a:ext>
            </a:extLst>
          </p:cNvPr>
          <p:cNvSpPr txBox="1"/>
          <p:nvPr/>
        </p:nvSpPr>
        <p:spPr>
          <a:xfrm>
            <a:off x="9253016" y="5767861"/>
            <a:ext cx="2938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Jaguar Land Rover</a:t>
            </a:r>
          </a:p>
        </p:txBody>
      </p:sp>
    </p:spTree>
    <p:extLst>
      <p:ext uri="{BB962C8B-B14F-4D97-AF65-F5344CB8AC3E}">
        <p14:creationId xmlns:p14="http://schemas.microsoft.com/office/powerpoint/2010/main" val="1162895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7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C2F522C-E5FA-4052-8945-33813E4452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312" t="51254" r="15436" b="9847"/>
          <a:stretch/>
        </p:blipFill>
        <p:spPr>
          <a:xfrm>
            <a:off x="95714" y="139337"/>
            <a:ext cx="6871063" cy="575636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3E0FE33-3470-4754-8E8B-4AB6E46A39E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128" t="14679" r="34908" b="9847"/>
          <a:stretch/>
        </p:blipFill>
        <p:spPr>
          <a:xfrm>
            <a:off x="7289395" y="139337"/>
            <a:ext cx="4806891" cy="5756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496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33DE6-5364-4769-A82D-7F9F8C12F0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971" y="100668"/>
            <a:ext cx="4010637" cy="1304487"/>
          </a:xfr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b="1" dirty="0"/>
              <a:t>Different types of Apprenticeships: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367C4E-3AFB-4D86-A7D2-793B8D020D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812" t="23853" r="42615" b="32233"/>
          <a:stretch/>
        </p:blipFill>
        <p:spPr>
          <a:xfrm>
            <a:off x="250970" y="1510018"/>
            <a:ext cx="4010637" cy="4546833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F15164D-C5B4-443D-BE9A-FA176C16394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844" t="68135" r="44766" b="12783"/>
          <a:stretch/>
        </p:blipFill>
        <p:spPr>
          <a:xfrm>
            <a:off x="4558718" y="100668"/>
            <a:ext cx="3519880" cy="3238151"/>
          </a:xfrm>
          <a:prstGeom prst="rect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B73B761-C5EB-4A57-9985-B9FB8BC9EC0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798" t="17125" r="23211" b="61223"/>
          <a:stretch/>
        </p:blipFill>
        <p:spPr>
          <a:xfrm>
            <a:off x="8342153" y="100668"/>
            <a:ext cx="3519880" cy="3238151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343B508-D829-43CD-80E9-C0BE3C5691F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005" t="37921" r="23624" b="48684"/>
          <a:stretch/>
        </p:blipFill>
        <p:spPr>
          <a:xfrm>
            <a:off x="4558719" y="3749879"/>
            <a:ext cx="3519879" cy="2718033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8057E0D-13E5-487F-9B89-A2BE8AA8AEE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936" t="51315" r="23486" b="33089"/>
          <a:stretch/>
        </p:blipFill>
        <p:spPr>
          <a:xfrm>
            <a:off x="8342153" y="3779240"/>
            <a:ext cx="3519879" cy="2688672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5307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36CF0F2-9E09-422A-ACE8-4528EBD73507}"/>
              </a:ext>
            </a:extLst>
          </p:cNvPr>
          <p:cNvSpPr txBox="1">
            <a:spLocks/>
          </p:cNvSpPr>
          <p:nvPr/>
        </p:nvSpPr>
        <p:spPr>
          <a:xfrm>
            <a:off x="928390" y="105008"/>
            <a:ext cx="10335219" cy="899484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What are the different types of apprenticeship?</a:t>
            </a:r>
          </a:p>
        </p:txBody>
      </p:sp>
      <p:pic>
        <p:nvPicPr>
          <p:cNvPr id="1026" name="Picture 2" descr="https://utcw.co.uk/wp-content/uploads/2020/04/Apprenticeship-Level-Infographic.png">
            <a:extLst>
              <a:ext uri="{FF2B5EF4-FFF2-40B4-BE49-F238E27FC236}">
                <a16:creationId xmlns:a16="http://schemas.microsoft.com/office/drawing/2014/main" id="{614ED04E-61F4-4112-807A-5DF3658A19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75" y="1119674"/>
            <a:ext cx="9345488" cy="4416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BC5FA40-3E8F-4819-860E-58CF272AD14C}"/>
              </a:ext>
            </a:extLst>
          </p:cNvPr>
          <p:cNvSpPr txBox="1"/>
          <p:nvPr/>
        </p:nvSpPr>
        <p:spPr>
          <a:xfrm>
            <a:off x="9675846" y="1184988"/>
            <a:ext cx="217403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Applying after GCSE’s / Year 12 – </a:t>
            </a:r>
            <a:r>
              <a:rPr lang="en-GB" sz="2400" dirty="0">
                <a:solidFill>
                  <a:srgbClr val="FF0000"/>
                </a:solidFill>
              </a:rPr>
              <a:t>Advanced apprenticeships</a:t>
            </a:r>
          </a:p>
          <a:p>
            <a:endParaRPr lang="en-GB" sz="2400" dirty="0"/>
          </a:p>
          <a:p>
            <a:r>
              <a:rPr lang="en-GB" sz="2400" dirty="0"/>
              <a:t>Applying once you have completed either A levels or Level 3 BTEC – </a:t>
            </a:r>
            <a:r>
              <a:rPr lang="en-GB" sz="2400" dirty="0">
                <a:solidFill>
                  <a:srgbClr val="FF0000"/>
                </a:solidFill>
              </a:rPr>
              <a:t>Higher or Degree apprenticeships</a:t>
            </a:r>
          </a:p>
        </p:txBody>
      </p:sp>
    </p:spTree>
    <p:extLst>
      <p:ext uri="{BB962C8B-B14F-4D97-AF65-F5344CB8AC3E}">
        <p14:creationId xmlns:p14="http://schemas.microsoft.com/office/powerpoint/2010/main" val="40942591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054B9-7A6A-49B1-8B39-AF773C98F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What is it like to study for an apprenticeship?</a:t>
            </a:r>
            <a:br>
              <a:rPr lang="en-GB" b="1" dirty="0">
                <a:solidFill>
                  <a:srgbClr val="FF0000"/>
                </a:solidFill>
              </a:rPr>
            </a:br>
            <a:r>
              <a:rPr lang="en-GB" b="1" dirty="0">
                <a:solidFill>
                  <a:srgbClr val="FF0000"/>
                </a:solidFill>
              </a:rPr>
              <a:t>Apprenticeship case studies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12E6BD-C7CA-498B-B01C-8ABC3C2E6B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/>
              <a:t>Today we are going to look at some examples of apprenticeships in a wide range of subjects</a:t>
            </a:r>
          </a:p>
        </p:txBody>
      </p:sp>
    </p:spTree>
    <p:extLst>
      <p:ext uri="{BB962C8B-B14F-4D97-AF65-F5344CB8AC3E}">
        <p14:creationId xmlns:p14="http://schemas.microsoft.com/office/powerpoint/2010/main" val="35192592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1882A97-5966-4650-B238-1D75BF0FEA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2" y="191666"/>
            <a:ext cx="4014788" cy="565630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78AB52C-F0EB-4F91-AA9D-6E2FC30D80F1}"/>
              </a:ext>
            </a:extLst>
          </p:cNvPr>
          <p:cNvSpPr/>
          <p:nvPr/>
        </p:nvSpPr>
        <p:spPr>
          <a:xfrm>
            <a:off x="4114800" y="496279"/>
            <a:ext cx="8077200" cy="42183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07000"/>
              </a:lnSpc>
              <a:spcAft>
                <a:spcPts val="0"/>
              </a:spcAft>
            </a:pPr>
            <a:r>
              <a:rPr lang="en-GB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Watch the video and answer the following questions:</a:t>
            </a: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did they choose to do an apprenticeship?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2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aspects of an apprenticeship suited them as individuals?</a:t>
            </a:r>
            <a:endParaRPr lang="en-GB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you relate to any of their experiences?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2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you think completing an apprenticeship has been a success for them?</a:t>
            </a:r>
            <a:endParaRPr lang="en-GB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58003B-C8AA-45A3-82F9-1588B2F6D747}"/>
              </a:ext>
            </a:extLst>
          </p:cNvPr>
          <p:cNvSpPr/>
          <p:nvPr/>
        </p:nvSpPr>
        <p:spPr>
          <a:xfrm>
            <a:off x="4938994" y="4911958"/>
            <a:ext cx="35509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hlinkClick r:id="rId3"/>
              </a:rPr>
              <a:t>Click for the video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5624909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3F15E98-D509-4C37-A69B-3A4A3B2B9E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204" y="434456"/>
            <a:ext cx="3650894" cy="512563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B4C413E-581D-43A3-B8C3-6CD660D4E8E1}"/>
              </a:ext>
            </a:extLst>
          </p:cNvPr>
          <p:cNvSpPr/>
          <p:nvPr/>
        </p:nvSpPr>
        <p:spPr>
          <a:xfrm>
            <a:off x="5098845" y="4913764"/>
            <a:ext cx="37804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hlinkClick r:id="rId3"/>
              </a:rPr>
              <a:t>Click here for video</a:t>
            </a:r>
            <a:endParaRPr lang="en-GB" sz="36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165A0C-6CB2-49C4-9D6D-E4F91A9FEB01}"/>
              </a:ext>
            </a:extLst>
          </p:cNvPr>
          <p:cNvSpPr/>
          <p:nvPr/>
        </p:nvSpPr>
        <p:spPr>
          <a:xfrm>
            <a:off x="4114800" y="496279"/>
            <a:ext cx="8077200" cy="42183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07000"/>
              </a:lnSpc>
              <a:spcAft>
                <a:spcPts val="0"/>
              </a:spcAft>
            </a:pPr>
            <a:r>
              <a:rPr lang="en-GB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Watch the video and answer the following questions:</a:t>
            </a: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did they choose to do an apprenticeship?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2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aspects of an apprenticeship suited them as individuals?</a:t>
            </a:r>
            <a:endParaRPr lang="en-GB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you relate to any of their experiences?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2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you think completing an apprenticeship has been a success for them?</a:t>
            </a:r>
            <a:endParaRPr lang="en-GB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66524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B4C413E-581D-43A3-B8C3-6CD660D4E8E1}"/>
              </a:ext>
            </a:extLst>
          </p:cNvPr>
          <p:cNvSpPr/>
          <p:nvPr/>
        </p:nvSpPr>
        <p:spPr>
          <a:xfrm>
            <a:off x="5098845" y="4913764"/>
            <a:ext cx="37804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hlinkClick r:id="rId2"/>
              </a:rPr>
              <a:t>Click here for video</a:t>
            </a:r>
            <a:endParaRPr lang="en-GB" sz="36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165A0C-6CB2-49C4-9D6D-E4F91A9FEB01}"/>
              </a:ext>
            </a:extLst>
          </p:cNvPr>
          <p:cNvSpPr/>
          <p:nvPr/>
        </p:nvSpPr>
        <p:spPr>
          <a:xfrm>
            <a:off x="4114800" y="496279"/>
            <a:ext cx="8077200" cy="42183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07000"/>
              </a:lnSpc>
              <a:spcAft>
                <a:spcPts val="0"/>
              </a:spcAft>
            </a:pPr>
            <a:r>
              <a:rPr lang="en-GB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Watch the video and answer the following questions:</a:t>
            </a: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did they choose to do an apprenticeship?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2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aspects of an apprenticeship suited them as individuals?</a:t>
            </a:r>
            <a:endParaRPr lang="en-GB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you relate to any of their experiences?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2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you think completing an apprenticeship has been a success for them?</a:t>
            </a:r>
            <a:endParaRPr lang="en-GB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B2DDD75-F550-487D-B2AB-B10883B541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481" y="578789"/>
            <a:ext cx="3479423" cy="4860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0394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B4C413E-581D-43A3-B8C3-6CD660D4E8E1}"/>
              </a:ext>
            </a:extLst>
          </p:cNvPr>
          <p:cNvSpPr/>
          <p:nvPr/>
        </p:nvSpPr>
        <p:spPr>
          <a:xfrm>
            <a:off x="5098845" y="4913764"/>
            <a:ext cx="37804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hlinkClick r:id="rId2"/>
              </a:rPr>
              <a:t>Click here for video</a:t>
            </a:r>
            <a:endParaRPr lang="en-GB" sz="36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165A0C-6CB2-49C4-9D6D-E4F91A9FEB01}"/>
              </a:ext>
            </a:extLst>
          </p:cNvPr>
          <p:cNvSpPr/>
          <p:nvPr/>
        </p:nvSpPr>
        <p:spPr>
          <a:xfrm>
            <a:off x="4114800" y="496279"/>
            <a:ext cx="8077200" cy="42183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07000"/>
              </a:lnSpc>
              <a:spcAft>
                <a:spcPts val="0"/>
              </a:spcAft>
            </a:pPr>
            <a:r>
              <a:rPr lang="en-GB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Watch the video and answer the following questions:</a:t>
            </a: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did they choose to do an apprenticeship?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2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aspects of an apprenticeship suited them as individuals?</a:t>
            </a:r>
            <a:endParaRPr lang="en-GB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you relate to any of their experiences?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2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you think completing an apprenticeship has been a success for them?</a:t>
            </a:r>
            <a:endParaRPr lang="en-GB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28B386A-72E6-497C-BAFF-6F910512F4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771" y="667722"/>
            <a:ext cx="3142473" cy="4390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8838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A85A6-87B8-4476-882C-34A9D5E09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Some celebrity stories – some may be more relevant than others: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BDF1356-015B-48A7-B748-7F7E1AFEDE88}"/>
              </a:ext>
            </a:extLst>
          </p:cNvPr>
          <p:cNvSpPr/>
          <p:nvPr/>
        </p:nvSpPr>
        <p:spPr>
          <a:xfrm>
            <a:off x="874955" y="2094802"/>
            <a:ext cx="10326673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hlinkClick r:id="rId2"/>
              </a:rPr>
              <a:t>https://www.bbc.co.uk/bitesize/articles/z2vxnk7</a:t>
            </a:r>
            <a:endParaRPr lang="en-GB" sz="4000" dirty="0"/>
          </a:p>
          <a:p>
            <a:endParaRPr lang="en-GB" sz="4000" dirty="0"/>
          </a:p>
          <a:p>
            <a:r>
              <a:rPr lang="en-GB" sz="4000" dirty="0"/>
              <a:t>6 examples </a:t>
            </a:r>
          </a:p>
        </p:txBody>
      </p:sp>
    </p:spTree>
    <p:extLst>
      <p:ext uri="{BB962C8B-B14F-4D97-AF65-F5344CB8AC3E}">
        <p14:creationId xmlns:p14="http://schemas.microsoft.com/office/powerpoint/2010/main" val="24590709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17DEFB3-FDDB-4638-9797-F39E38CFED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655" t="10153" r="15437" b="25382"/>
          <a:stretch/>
        </p:blipFill>
        <p:spPr>
          <a:xfrm>
            <a:off x="427838" y="310392"/>
            <a:ext cx="6795083" cy="544445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2B390A8-7346-49E2-A271-5FDCFADC4AE3}"/>
              </a:ext>
            </a:extLst>
          </p:cNvPr>
          <p:cNvSpPr txBox="1"/>
          <p:nvPr/>
        </p:nvSpPr>
        <p:spPr>
          <a:xfrm>
            <a:off x="7608814" y="827655"/>
            <a:ext cx="4043493" cy="415498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/>
              <a:t>Use the link to see the top ten best rated employers:</a:t>
            </a:r>
          </a:p>
          <a:p>
            <a:endParaRPr lang="en-GB" sz="2400" dirty="0"/>
          </a:p>
          <a:p>
            <a:r>
              <a:rPr lang="en-GB" sz="2400" dirty="0">
                <a:hlinkClick r:id="rId3"/>
              </a:rPr>
              <a:t>https://www.ratemyapprenticeship.co.uk/best-apprenticeship-employers</a:t>
            </a:r>
            <a:r>
              <a:rPr lang="en-GB" sz="2400" dirty="0"/>
              <a:t> </a:t>
            </a:r>
          </a:p>
          <a:p>
            <a:endParaRPr lang="en-GB" sz="2400" dirty="0"/>
          </a:p>
          <a:p>
            <a:r>
              <a:rPr lang="en-GB" sz="2400" dirty="0"/>
              <a:t>It gives you a direct link to the employers careers website to learn more about what they can offer.</a:t>
            </a:r>
          </a:p>
        </p:txBody>
      </p:sp>
    </p:spTree>
    <p:extLst>
      <p:ext uri="{BB962C8B-B14F-4D97-AF65-F5344CB8AC3E}">
        <p14:creationId xmlns:p14="http://schemas.microsoft.com/office/powerpoint/2010/main" val="3946641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43DB925-1E4E-4023-BDCF-C0E00769E2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208" t="18028" r="32071" b="3730"/>
          <a:stretch/>
        </p:blipFill>
        <p:spPr>
          <a:xfrm>
            <a:off x="159392" y="195045"/>
            <a:ext cx="8112154" cy="582195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19E34DE-8717-48A4-B622-D7DB1BB96C93}"/>
              </a:ext>
            </a:extLst>
          </p:cNvPr>
          <p:cNvSpPr txBox="1"/>
          <p:nvPr/>
        </p:nvSpPr>
        <p:spPr>
          <a:xfrm>
            <a:off x="8338657" y="188753"/>
            <a:ext cx="3693951" cy="230832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/>
              <a:t>The top 100 best rated employers for apprenticeships 2023:</a:t>
            </a:r>
            <a:endParaRPr lang="en-GB" sz="2400" dirty="0"/>
          </a:p>
          <a:p>
            <a:r>
              <a:rPr lang="en-GB" sz="2400" dirty="0">
                <a:hlinkClick r:id="rId3"/>
              </a:rPr>
              <a:t>https://topapprenticeshipemployers.co.uk/files/Top100AE23.pdf</a:t>
            </a:r>
            <a:r>
              <a:rPr lang="en-GB" sz="2400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1B9BEE-8FBA-4486-A0B4-0212E8206334}"/>
              </a:ext>
            </a:extLst>
          </p:cNvPr>
          <p:cNvSpPr txBox="1"/>
          <p:nvPr/>
        </p:nvSpPr>
        <p:spPr>
          <a:xfrm>
            <a:off x="8338657" y="2757182"/>
            <a:ext cx="3693951" cy="8309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What is the professional services sector?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BB51F0-B5DE-4E5A-8627-22CBAED6F15A}"/>
              </a:ext>
            </a:extLst>
          </p:cNvPr>
          <p:cNvSpPr txBox="1"/>
          <p:nvPr/>
        </p:nvSpPr>
        <p:spPr>
          <a:xfrm>
            <a:off x="8338657" y="3848284"/>
            <a:ext cx="3693951" cy="224676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/>
              <a:t>Professional service providers </a:t>
            </a:r>
            <a:r>
              <a:rPr lang="en-GB" sz="2000" b="1" dirty="0"/>
              <a:t>offer expert support to businesses of all sizes and sectors</a:t>
            </a:r>
            <a:r>
              <a:rPr lang="en-GB" sz="2000" dirty="0"/>
              <a:t>.</a:t>
            </a:r>
          </a:p>
          <a:p>
            <a:r>
              <a:rPr lang="en-GB" sz="2000" dirty="0">
                <a:solidFill>
                  <a:srgbClr val="FF0000"/>
                </a:solidFill>
              </a:rPr>
              <a:t>They include </a:t>
            </a:r>
            <a:r>
              <a:rPr lang="en-GB" sz="2000" b="1" dirty="0">
                <a:solidFill>
                  <a:srgbClr val="FF0000"/>
                </a:solidFill>
              </a:rPr>
              <a:t>lawyers, advertising professionals, architects</a:t>
            </a:r>
            <a:r>
              <a:rPr lang="en-GB" sz="2000" dirty="0">
                <a:solidFill>
                  <a:srgbClr val="FF0000"/>
                </a:solidFill>
              </a:rPr>
              <a:t>, accountants, financial advisers….</a:t>
            </a:r>
          </a:p>
        </p:txBody>
      </p:sp>
    </p:spTree>
    <p:extLst>
      <p:ext uri="{BB962C8B-B14F-4D97-AF65-F5344CB8AC3E}">
        <p14:creationId xmlns:p14="http://schemas.microsoft.com/office/powerpoint/2010/main" val="3790226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53140-DC38-48AA-8F71-71734DF61D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Quizzes – to do as a group or individually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FEAEF9D-F64F-449A-8C91-9C39C577BFA5}"/>
              </a:ext>
            </a:extLst>
          </p:cNvPr>
          <p:cNvSpPr/>
          <p:nvPr/>
        </p:nvSpPr>
        <p:spPr>
          <a:xfrm>
            <a:off x="365760" y="1372829"/>
            <a:ext cx="4502332" cy="4524315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3200" dirty="0">
                <a:hlinkClick r:id="rId2"/>
              </a:rPr>
              <a:t>https://create.kahoot.it/profiles/ac19c67f-aa3a-4722-9670-a3238d5fa6ea</a:t>
            </a:r>
            <a:r>
              <a:rPr lang="en-GB" sz="3200" dirty="0"/>
              <a:t> </a:t>
            </a:r>
          </a:p>
          <a:p>
            <a:endParaRPr lang="en-GB" sz="3200" dirty="0"/>
          </a:p>
          <a:p>
            <a:r>
              <a:rPr lang="en-GB" sz="3200" dirty="0"/>
              <a:t>Best ones are:</a:t>
            </a:r>
          </a:p>
          <a:p>
            <a:pPr marL="285750" indent="-285750">
              <a:buFontTx/>
              <a:buChar char="-"/>
            </a:pPr>
            <a:r>
              <a:rPr lang="en-GB" sz="3200" dirty="0"/>
              <a:t>Apprenticeship basics</a:t>
            </a:r>
          </a:p>
          <a:p>
            <a:pPr marL="285750" indent="-285750">
              <a:buFontTx/>
              <a:buChar char="-"/>
            </a:pPr>
            <a:r>
              <a:rPr lang="en-GB" sz="3200" dirty="0"/>
              <a:t>Apprenticeship facts</a:t>
            </a:r>
          </a:p>
          <a:p>
            <a:pPr marL="285750" indent="-285750">
              <a:buFontTx/>
              <a:buChar char="-"/>
            </a:pPr>
            <a:r>
              <a:rPr lang="en-GB" sz="3200" dirty="0"/>
              <a:t>Logos</a:t>
            </a:r>
          </a:p>
          <a:p>
            <a:pPr marL="285750" indent="-285750">
              <a:buFontTx/>
              <a:buChar char="-"/>
            </a:pPr>
            <a:r>
              <a:rPr lang="en-GB" sz="3200" dirty="0"/>
              <a:t>Celebrities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F06174B-95E0-452D-9080-7E819EFC3ED8}"/>
              </a:ext>
            </a:extLst>
          </p:cNvPr>
          <p:cNvSpPr txBox="1">
            <a:spLocks/>
          </p:cNvSpPr>
          <p:nvPr/>
        </p:nvSpPr>
        <p:spPr>
          <a:xfrm>
            <a:off x="5259977" y="1372829"/>
            <a:ext cx="6738257" cy="4993137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3200" dirty="0"/>
              <a:t>Take on the apprenticeship quiz to see what skills are required and what roles are available: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32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>
                <a:hlinkClick r:id="rId3"/>
              </a:rPr>
              <a:t>https://amazingapprenticeships.com/resource/naw2021-which-apprenticeship-am-i-quiz/</a:t>
            </a:r>
            <a:r>
              <a:rPr lang="en-GB" sz="3200" dirty="0"/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32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>
                <a:hlinkClick r:id="rId4"/>
              </a:rPr>
              <a:t>https://www.bbc.co.uk/bitesize/articles/zrggwsg</a:t>
            </a:r>
            <a:r>
              <a:rPr lang="en-GB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466704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9660C1-0FD4-408F-ACAC-3E848B7B85E9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en-GB" dirty="0"/>
              <a:t>Latest offerings for higher &amp; degree apprenticeships: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468776-8C1C-4E4E-9DAD-58955F3CAC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029125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hlinkClick r:id="rId2"/>
              </a:rPr>
              <a:t>https://amazingapprenticeships.com/app/uploads/2023/10/Higher-and-Degree-Vacancy-Listing-for-2024-PowerPo.pdf</a:t>
            </a:r>
            <a:r>
              <a:rPr lang="en-GB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FA16EF-51CE-4B3C-A922-DD0CE6CEA6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721" t="15290" r="17775" b="19511"/>
          <a:stretch/>
        </p:blipFill>
        <p:spPr>
          <a:xfrm>
            <a:off x="3976382" y="1810684"/>
            <a:ext cx="7986320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924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C5B668-BA4D-4C0B-ABED-A122AE47AA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7571" y="752604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b="1" dirty="0">
                <a:solidFill>
                  <a:srgbClr val="FF0000"/>
                </a:solidFill>
              </a:rPr>
              <a:t>Some key factors will influence your search criteria</a:t>
            </a:r>
          </a:p>
          <a:p>
            <a:pPr marL="514350" indent="-514350">
              <a:buAutoNum type="arabicPeriod"/>
            </a:pPr>
            <a:r>
              <a:rPr lang="en-GB" sz="3200" dirty="0"/>
              <a:t>Do you want to stay at home or are you happy to move away for your dream apprenticeship?</a:t>
            </a:r>
          </a:p>
          <a:p>
            <a:pPr marL="514350" indent="-514350">
              <a:buAutoNum type="arabicPeriod"/>
            </a:pPr>
            <a:r>
              <a:rPr lang="en-GB" sz="3200" dirty="0"/>
              <a:t>Do you drive / have access to a car? If you have passed your test and have a car you can drive, your search area will widen, opening up more opportunities.</a:t>
            </a:r>
          </a:p>
          <a:p>
            <a:pPr marL="514350" indent="-514350">
              <a:buAutoNum type="arabicPeriod"/>
            </a:pPr>
            <a:r>
              <a:rPr lang="en-GB" sz="3200" dirty="0"/>
              <a:t>The area of apprenticeship you are looking for – some types of apprenticeship are only found in certain areas of the country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D8BFF48-359D-4E0F-9B90-0B5EFD1970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5236" y="5253233"/>
            <a:ext cx="7951237" cy="727690"/>
          </a:xfrm>
        </p:spPr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Can you think of any other factors?</a:t>
            </a:r>
          </a:p>
        </p:txBody>
      </p:sp>
    </p:spTree>
    <p:extLst>
      <p:ext uri="{BB962C8B-B14F-4D97-AF65-F5344CB8AC3E}">
        <p14:creationId xmlns:p14="http://schemas.microsoft.com/office/powerpoint/2010/main" val="26896111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C1F81-ADEB-4384-8AB0-6BF9FC187D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How can you find out which apprenticeships are available?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C5B668-BA4D-4C0B-ABED-A122AE47AA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200" dirty="0"/>
              <a:t>Today we are going to do some searches together so you can see how to search for an apprenticeship</a:t>
            </a:r>
          </a:p>
          <a:p>
            <a:pPr marL="0" indent="0">
              <a:buNone/>
            </a:pPr>
            <a:endParaRPr lang="en-GB" sz="3200" dirty="0"/>
          </a:p>
          <a:p>
            <a:pPr marL="514350" indent="-514350">
              <a:buAutoNum type="arabicPeriod"/>
            </a:pPr>
            <a:r>
              <a:rPr lang="en-GB" sz="3200" dirty="0"/>
              <a:t>Firstly go to </a:t>
            </a:r>
            <a:r>
              <a:rPr lang="en-GB" sz="3200" dirty="0">
                <a:hlinkClick r:id="rId2"/>
              </a:rPr>
              <a:t>https://www.gov.uk/apply-apprenticeship</a:t>
            </a:r>
            <a:endParaRPr lang="en-GB" sz="3200" dirty="0"/>
          </a:p>
          <a:p>
            <a:pPr marL="514350" indent="-514350">
              <a:buAutoNum type="arabicPeriod"/>
            </a:pPr>
            <a:r>
              <a:rPr lang="en-GB" sz="3200" dirty="0"/>
              <a:t>Click on the green arrow to begin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DCD1EC-94C2-4C00-B2A1-A196C01020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5636" y="4154067"/>
            <a:ext cx="3390900" cy="118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4818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C1F81-ADEB-4384-8AB0-6BF9FC187D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90" y="234498"/>
            <a:ext cx="11588619" cy="1325563"/>
          </a:xfrm>
        </p:spPr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How can you find out which higher apprenticeships are available?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C5B668-BA4D-4C0B-ABED-A122AE47AA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4265" y="1685665"/>
            <a:ext cx="10515600" cy="4351338"/>
          </a:xfrm>
        </p:spPr>
        <p:txBody>
          <a:bodyPr/>
          <a:lstStyle/>
          <a:p>
            <a:r>
              <a:rPr lang="en-GB" dirty="0"/>
              <a:t>Put in the school postcode CV6 4GL or (or use current location)</a:t>
            </a:r>
          </a:p>
          <a:p>
            <a:r>
              <a:rPr lang="en-GB" dirty="0"/>
              <a:t>Search for </a:t>
            </a:r>
            <a:r>
              <a:rPr lang="en-GB" dirty="0">
                <a:solidFill>
                  <a:srgbClr val="7030A0"/>
                </a:solidFill>
              </a:rPr>
              <a:t>higher apprenticeships </a:t>
            </a:r>
            <a:r>
              <a:rPr lang="en-GB" dirty="0"/>
              <a:t>in your tutor group and click on at least one example to find out the following:</a:t>
            </a:r>
          </a:p>
          <a:p>
            <a:r>
              <a:rPr lang="en-GB" dirty="0">
                <a:solidFill>
                  <a:srgbClr val="FF0000"/>
                </a:solidFill>
              </a:rPr>
              <a:t>Duration of apprenticeship</a:t>
            </a:r>
          </a:p>
          <a:p>
            <a:r>
              <a:rPr lang="en-GB" dirty="0">
                <a:solidFill>
                  <a:srgbClr val="FF0000"/>
                </a:solidFill>
              </a:rPr>
              <a:t>Salary</a:t>
            </a:r>
          </a:p>
          <a:p>
            <a:r>
              <a:rPr lang="en-GB" dirty="0">
                <a:solidFill>
                  <a:srgbClr val="FF0000"/>
                </a:solidFill>
              </a:rPr>
              <a:t>Qualifications you will receive on completion of the apprenticeship</a:t>
            </a:r>
          </a:p>
          <a:p>
            <a:r>
              <a:rPr lang="en-GB" dirty="0">
                <a:solidFill>
                  <a:srgbClr val="FF0000"/>
                </a:solidFill>
              </a:rPr>
              <a:t>How you will receive your training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409FA47-E859-4352-ABE4-E34843A986EC}"/>
              </a:ext>
            </a:extLst>
          </p:cNvPr>
          <p:cNvSpPr txBox="1"/>
          <p:nvPr/>
        </p:nvSpPr>
        <p:spPr>
          <a:xfrm>
            <a:off x="1390261" y="5150498"/>
            <a:ext cx="89947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7030A0"/>
                </a:solidFill>
              </a:rPr>
              <a:t>Compare the number of apprenticeships within 5 miles and 15 miles – what do you notice?</a:t>
            </a:r>
          </a:p>
        </p:txBody>
      </p:sp>
    </p:spTree>
    <p:extLst>
      <p:ext uri="{BB962C8B-B14F-4D97-AF65-F5344CB8AC3E}">
        <p14:creationId xmlns:p14="http://schemas.microsoft.com/office/powerpoint/2010/main" val="13900140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C1F81-ADEB-4384-8AB0-6BF9FC187D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90" y="234498"/>
            <a:ext cx="11697477" cy="1325563"/>
          </a:xfrm>
        </p:spPr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How can you find out which Degree apprenticeships are available?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C5B668-BA4D-4C0B-ABED-A122AE47AA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4265" y="1560061"/>
            <a:ext cx="10515600" cy="4351338"/>
          </a:xfrm>
        </p:spPr>
        <p:txBody>
          <a:bodyPr/>
          <a:lstStyle/>
          <a:p>
            <a:r>
              <a:rPr lang="en-GB" dirty="0"/>
              <a:t>Put in the school postcode CV6 4GL or (or use current location)</a:t>
            </a:r>
          </a:p>
          <a:p>
            <a:r>
              <a:rPr lang="en-GB" dirty="0"/>
              <a:t>Search for </a:t>
            </a:r>
            <a:r>
              <a:rPr lang="en-GB" dirty="0">
                <a:solidFill>
                  <a:srgbClr val="7030A0"/>
                </a:solidFill>
              </a:rPr>
              <a:t>Degree apprenticeships </a:t>
            </a:r>
            <a:r>
              <a:rPr lang="en-GB" dirty="0"/>
              <a:t>in your tutor group and click on at least one example to find out the following:</a:t>
            </a:r>
          </a:p>
          <a:p>
            <a:r>
              <a:rPr lang="en-GB" dirty="0">
                <a:solidFill>
                  <a:srgbClr val="FF0000"/>
                </a:solidFill>
              </a:rPr>
              <a:t>Duration of apprenticeship</a:t>
            </a:r>
          </a:p>
          <a:p>
            <a:r>
              <a:rPr lang="en-GB" dirty="0">
                <a:solidFill>
                  <a:srgbClr val="FF0000"/>
                </a:solidFill>
              </a:rPr>
              <a:t>Salary</a:t>
            </a:r>
          </a:p>
          <a:p>
            <a:r>
              <a:rPr lang="en-GB" dirty="0">
                <a:solidFill>
                  <a:srgbClr val="FF0000"/>
                </a:solidFill>
              </a:rPr>
              <a:t>Qualifications you will receive on completion of the apprenticeship – which university is it accredited to?</a:t>
            </a:r>
          </a:p>
          <a:p>
            <a:r>
              <a:rPr lang="en-GB" dirty="0">
                <a:solidFill>
                  <a:srgbClr val="FF0000"/>
                </a:solidFill>
              </a:rPr>
              <a:t>How you will receive your training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409FA47-E859-4352-ABE4-E34843A986EC}"/>
              </a:ext>
            </a:extLst>
          </p:cNvPr>
          <p:cNvSpPr txBox="1"/>
          <p:nvPr/>
        </p:nvSpPr>
        <p:spPr>
          <a:xfrm>
            <a:off x="727787" y="5297939"/>
            <a:ext cx="11101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7030A0"/>
                </a:solidFill>
              </a:rPr>
              <a:t>Compare the number of apprenticeships within 5 miles and 15 miles – what do you notice?</a:t>
            </a:r>
          </a:p>
        </p:txBody>
      </p:sp>
    </p:spTree>
    <p:extLst>
      <p:ext uri="{BB962C8B-B14F-4D97-AF65-F5344CB8AC3E}">
        <p14:creationId xmlns:p14="http://schemas.microsoft.com/office/powerpoint/2010/main" val="42365609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517A0E-EE7C-44B5-8F3E-C123A88A0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7200" dirty="0">
                <a:solidFill>
                  <a:srgbClr val="FF0000"/>
                </a:solidFill>
              </a:rPr>
              <a:t>True or False?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4728810-E431-4C8B-B080-DA2D987099A7}"/>
              </a:ext>
            </a:extLst>
          </p:cNvPr>
          <p:cNvSpPr/>
          <p:nvPr/>
        </p:nvSpPr>
        <p:spPr>
          <a:xfrm>
            <a:off x="1007706" y="1834308"/>
            <a:ext cx="12126685" cy="926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You have to choose between getting a degree or doing an apprenticeship.</a:t>
            </a:r>
            <a:endParaRPr lang="en-GB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4BA5EF-0D9E-4D5D-A971-5BD711E52A68}"/>
              </a:ext>
            </a:extLst>
          </p:cNvPr>
          <p:cNvSpPr/>
          <p:nvPr/>
        </p:nvSpPr>
        <p:spPr>
          <a:xfrm>
            <a:off x="1087015" y="3759697"/>
            <a:ext cx="10767526" cy="926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You are paid for doing an apprenticeship, it is a real job that enables you to earn while you learn.</a:t>
            </a:r>
            <a:endParaRPr lang="en-GB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4FC84B-4E66-4635-B87C-0CFD7F8E580B}"/>
              </a:ext>
            </a:extLst>
          </p:cNvPr>
          <p:cNvSpPr/>
          <p:nvPr/>
        </p:nvSpPr>
        <p:spPr>
          <a:xfrm>
            <a:off x="3785117" y="2319949"/>
            <a:ext cx="823271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Arial" panose="020B0604020202020204" pitchFamily="34" charset="0"/>
                <a:ea typeface="Frutiger-Light"/>
              </a:rPr>
              <a:t>FALSE – Degree apprenticeships allow you to work and study for a degree at the same time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5C51DF3-6959-4982-8301-207370B59B8D}"/>
              </a:ext>
            </a:extLst>
          </p:cNvPr>
          <p:cNvSpPr/>
          <p:nvPr/>
        </p:nvSpPr>
        <p:spPr>
          <a:xfrm>
            <a:off x="3948402" y="4730979"/>
            <a:ext cx="790613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Arial" panose="020B0604020202020204" pitchFamily="34" charset="0"/>
                <a:ea typeface="Frutiger-Light"/>
              </a:rPr>
              <a:t>TRUE – An apprenticeship is real job, you learn at the same time as working and are paid.</a:t>
            </a:r>
            <a:endParaRPr lang="en-GB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1651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517A0E-EE7C-44B5-8F3E-C123A88A0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983" y="45257"/>
            <a:ext cx="10515600" cy="1325563"/>
          </a:xfrm>
        </p:spPr>
        <p:txBody>
          <a:bodyPr/>
          <a:lstStyle/>
          <a:p>
            <a:pPr algn="ctr"/>
            <a:r>
              <a:rPr lang="en-GB" sz="7200" dirty="0">
                <a:solidFill>
                  <a:srgbClr val="FF0000"/>
                </a:solidFill>
              </a:rPr>
              <a:t>True or False?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4728810-E431-4C8B-B080-DA2D987099A7}"/>
              </a:ext>
            </a:extLst>
          </p:cNvPr>
          <p:cNvSpPr/>
          <p:nvPr/>
        </p:nvSpPr>
        <p:spPr>
          <a:xfrm>
            <a:off x="838200" y="1089293"/>
            <a:ext cx="11146971" cy="961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At the end of your apprenticeship you have to start paying back your student loan</a:t>
            </a:r>
            <a:r>
              <a:rPr lang="en-GB" sz="2800" b="1" dirty="0"/>
              <a:t>.</a:t>
            </a:r>
            <a:endParaRPr lang="en-GB" sz="28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4BA5EF-0D9E-4D5D-A971-5BD711E52A68}"/>
              </a:ext>
            </a:extLst>
          </p:cNvPr>
          <p:cNvSpPr/>
          <p:nvPr/>
        </p:nvSpPr>
        <p:spPr>
          <a:xfrm>
            <a:off x="712237" y="3049829"/>
            <a:ext cx="10767526" cy="1062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</a:t>
            </a:r>
            <a:r>
              <a:rPr lang="en-GB" b="1" dirty="0"/>
              <a:t> </a:t>
            </a:r>
            <a:r>
              <a:rPr lang="en-GB" sz="2800" b="1" dirty="0"/>
              <a:t>All apprenticeships take two years to complete.</a:t>
            </a:r>
            <a:endParaRPr lang="en-GB" sz="2800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5BFDC92-EB46-4823-8484-3873BBD9A4EF}"/>
              </a:ext>
            </a:extLst>
          </p:cNvPr>
          <p:cNvSpPr/>
          <p:nvPr/>
        </p:nvSpPr>
        <p:spPr>
          <a:xfrm>
            <a:off x="998376" y="5063777"/>
            <a:ext cx="9729715" cy="5301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GB" sz="2800" b="1" dirty="0"/>
              <a:t>As an apprentice you are entitled to holiday pay and benefits</a:t>
            </a:r>
            <a:r>
              <a:rPr lang="en-GB" sz="28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89017E6-1D71-491E-81B3-74506DDDF2E1}"/>
              </a:ext>
            </a:extLst>
          </p:cNvPr>
          <p:cNvSpPr/>
          <p:nvPr/>
        </p:nvSpPr>
        <p:spPr>
          <a:xfrm>
            <a:off x="4058816" y="1544252"/>
            <a:ext cx="81331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Arial" panose="020B0604020202020204" pitchFamily="34" charset="0"/>
                <a:ea typeface="Frutiger-Light"/>
              </a:rPr>
              <a:t>FALSE – You won’t have a student loan, the cost of your training is covered by the government and your employer.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84F22C2-0C22-4D1D-8B7D-17D7AC23A206}"/>
              </a:ext>
            </a:extLst>
          </p:cNvPr>
          <p:cNvSpPr/>
          <p:nvPr/>
        </p:nvSpPr>
        <p:spPr>
          <a:xfrm>
            <a:off x="838200" y="3540383"/>
            <a:ext cx="1121695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Arial" panose="020B0604020202020204" pitchFamily="34" charset="0"/>
                <a:ea typeface="Frutiger-Light"/>
              </a:rPr>
              <a:t>FALSE – An apprenticeship can take anywhere between 1 year up to 6 years, depending on the role and apprenticeship level. All apprenticeships are a minimum of 1 year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43C7517-4EF9-423C-A444-E8CB9CB450A2}"/>
              </a:ext>
            </a:extLst>
          </p:cNvPr>
          <p:cNvSpPr/>
          <p:nvPr/>
        </p:nvSpPr>
        <p:spPr>
          <a:xfrm>
            <a:off x="121298" y="5593922"/>
            <a:ext cx="12070702" cy="530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en-GB" sz="2800" dirty="0">
                <a:solidFill>
                  <a:srgbClr val="FF0000"/>
                </a:solidFill>
                <a:latin typeface="Arial" panose="020B0604020202020204" pitchFamily="34" charset="0"/>
                <a:ea typeface="Frutiger-Light"/>
                <a:cs typeface="Times New Roman" panose="02020603050405020304" pitchFamily="18" charset="0"/>
              </a:rPr>
              <a:t>TRUE – An apprentice gets the same benefits as any other employee.</a:t>
            </a:r>
            <a:endParaRPr lang="en-GB" sz="2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8629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C9667-13BB-47E2-8971-0C5D4A640C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224" y="100669"/>
            <a:ext cx="9085277" cy="780176"/>
          </a:xfr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GB" b="1" dirty="0"/>
              <a:t>Degree Apprenticeships – myths and facts: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744EA7-60F3-43D9-A85D-954173CDA3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569" t="22263" r="42752" b="11437"/>
          <a:stretch/>
        </p:blipFill>
        <p:spPr>
          <a:xfrm>
            <a:off x="134224" y="939567"/>
            <a:ext cx="3993160" cy="511728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AFB9AD9-AA94-4298-9266-1BDA3760B4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913" t="35719" r="22867" b="10948"/>
          <a:stretch/>
        </p:blipFill>
        <p:spPr>
          <a:xfrm>
            <a:off x="4246227" y="939568"/>
            <a:ext cx="5427677" cy="511728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2799F48-C1EA-49A4-82E3-093062A23A9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005" t="17859" r="23417" b="63425"/>
          <a:stretch/>
        </p:blipFill>
        <p:spPr>
          <a:xfrm>
            <a:off x="9792747" y="939567"/>
            <a:ext cx="2265029" cy="2910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779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822927-C20D-4E60-92C7-9DFCE60BDB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453" y="0"/>
            <a:ext cx="10201013" cy="680964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9DF83F6-654D-4ECF-B593-8B415D036D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840170"/>
            <a:ext cx="4718180" cy="4745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1379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447124-6BB6-8F78-92E4-E34CA34B7A5B}"/>
              </a:ext>
            </a:extLst>
          </p:cNvPr>
          <p:cNvSpPr/>
          <p:nvPr/>
        </p:nvSpPr>
        <p:spPr>
          <a:xfrm>
            <a:off x="0" y="4247534"/>
            <a:ext cx="12192000" cy="2610465"/>
          </a:xfrm>
          <a:prstGeom prst="rect">
            <a:avLst/>
          </a:prstGeom>
          <a:solidFill>
            <a:srgbClr val="C5EC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A80B4C-B6D1-5AFF-ED26-D24D238F40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07561" y="212327"/>
            <a:ext cx="1986116" cy="969663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F520C781-1967-8C77-1512-A1CB302A7312}"/>
              </a:ext>
            </a:extLst>
          </p:cNvPr>
          <p:cNvSpPr/>
          <p:nvPr/>
        </p:nvSpPr>
        <p:spPr>
          <a:xfrm>
            <a:off x="540774" y="3102075"/>
            <a:ext cx="2320413" cy="2290916"/>
          </a:xfrm>
          <a:prstGeom prst="ellipse">
            <a:avLst/>
          </a:prstGeom>
          <a:solidFill>
            <a:schemeClr val="bg1"/>
          </a:solidFill>
          <a:ln w="38100">
            <a:solidFill>
              <a:srgbClr val="C5EC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591D7FE-8289-0976-C2F1-45808BF6B786}"/>
              </a:ext>
            </a:extLst>
          </p:cNvPr>
          <p:cNvSpPr/>
          <p:nvPr/>
        </p:nvSpPr>
        <p:spPr>
          <a:xfrm>
            <a:off x="3347884" y="3102075"/>
            <a:ext cx="2320413" cy="2290916"/>
          </a:xfrm>
          <a:prstGeom prst="ellipse">
            <a:avLst/>
          </a:prstGeom>
          <a:solidFill>
            <a:schemeClr val="bg1"/>
          </a:solidFill>
          <a:ln w="38100">
            <a:solidFill>
              <a:srgbClr val="C5EC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ACC5F1A-2E2F-7B9E-9735-1B5E32D90498}"/>
              </a:ext>
            </a:extLst>
          </p:cNvPr>
          <p:cNvSpPr/>
          <p:nvPr/>
        </p:nvSpPr>
        <p:spPr>
          <a:xfrm>
            <a:off x="6096000" y="3102075"/>
            <a:ext cx="2320413" cy="2290916"/>
          </a:xfrm>
          <a:prstGeom prst="ellipse">
            <a:avLst/>
          </a:prstGeom>
          <a:solidFill>
            <a:schemeClr val="bg1"/>
          </a:solidFill>
          <a:ln w="38100">
            <a:solidFill>
              <a:srgbClr val="C5EC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8E8642F-8949-C27E-0DCF-424F2A83B54B}"/>
              </a:ext>
            </a:extLst>
          </p:cNvPr>
          <p:cNvSpPr/>
          <p:nvPr/>
        </p:nvSpPr>
        <p:spPr>
          <a:xfrm>
            <a:off x="8954729" y="3102075"/>
            <a:ext cx="2320413" cy="2290916"/>
          </a:xfrm>
          <a:prstGeom prst="ellipse">
            <a:avLst/>
          </a:prstGeom>
          <a:solidFill>
            <a:schemeClr val="bg1"/>
          </a:solidFill>
          <a:ln w="38100">
            <a:solidFill>
              <a:srgbClr val="C5EC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72F18F0-C372-D26A-FF1A-CAE5B5DE6D3B}"/>
              </a:ext>
            </a:extLst>
          </p:cNvPr>
          <p:cNvSpPr txBox="1"/>
          <p:nvPr/>
        </p:nvSpPr>
        <p:spPr>
          <a:xfrm>
            <a:off x="408039" y="421076"/>
            <a:ext cx="9227574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haroni" panose="02010803020104030203" pitchFamily="2" charset="-79"/>
              </a:rPr>
              <a:t>Find out more about apprenticeships!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Aharoni" panose="02010803020104030203" pitchFamily="2" charset="-79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3FE4CC7-1D40-2443-1F44-B7AE5F311DB6}"/>
              </a:ext>
            </a:extLst>
          </p:cNvPr>
          <p:cNvSpPr txBox="1"/>
          <p:nvPr/>
        </p:nvSpPr>
        <p:spPr>
          <a:xfrm>
            <a:off x="331838" y="5549427"/>
            <a:ext cx="27382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Apprenticeships.gov.uk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BBD15D0-89F2-6FF0-399C-4DBF5D0247C0}"/>
              </a:ext>
            </a:extLst>
          </p:cNvPr>
          <p:cNvSpPr txBox="1"/>
          <p:nvPr/>
        </p:nvSpPr>
        <p:spPr>
          <a:xfrm>
            <a:off x="8745793" y="5486400"/>
            <a:ext cx="27382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Apply for apprenticeship vacancies through</a:t>
            </a:r>
            <a:b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Find an Apprenticeship</a:t>
            </a:r>
          </a:p>
        </p:txBody>
      </p:sp>
      <p:pic>
        <p:nvPicPr>
          <p:cNvPr id="27" name="Picture 26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7BF9E86F-F650-2074-CE5D-3A59A7E0A5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858" y="3453732"/>
            <a:ext cx="1566896" cy="1587604"/>
          </a:xfrm>
          <a:prstGeom prst="rect">
            <a:avLst/>
          </a:prstGeom>
        </p:spPr>
      </p:pic>
      <p:pic>
        <p:nvPicPr>
          <p:cNvPr id="35" name="Picture 34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BD39CFFB-D6A5-40E0-E5C2-F71974889E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9305" y="3452306"/>
            <a:ext cx="1516511" cy="155461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98AB48C-4E6A-40D4-81EC-247BC4A7FB70}"/>
              </a:ext>
            </a:extLst>
          </p:cNvPr>
          <p:cNvSpPr txBox="1"/>
          <p:nvPr/>
        </p:nvSpPr>
        <p:spPr>
          <a:xfrm>
            <a:off x="3153747" y="2780522"/>
            <a:ext cx="5391656" cy="3416320"/>
          </a:xfrm>
          <a:prstGeom prst="rect">
            <a:avLst/>
          </a:prstGeom>
          <a:solidFill>
            <a:schemeClr val="bg1"/>
          </a:solidFill>
          <a:ln w="539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7200" dirty="0">
                <a:solidFill>
                  <a:srgbClr val="FF0000"/>
                </a:solidFill>
              </a:rPr>
              <a:t>Scan the QR codes to find out more</a:t>
            </a:r>
          </a:p>
        </p:txBody>
      </p:sp>
    </p:spTree>
    <p:extLst>
      <p:ext uri="{BB962C8B-B14F-4D97-AF65-F5344CB8AC3E}">
        <p14:creationId xmlns:p14="http://schemas.microsoft.com/office/powerpoint/2010/main" val="4104052906"/>
      </p:ext>
    </p:extLst>
  </p:cSld>
  <p:clrMapOvr>
    <a:masterClrMapping/>
  </p:clrMapOvr>
</p:sld>
</file>

<file path=ppt/theme/theme1.xml><?xml version="1.0" encoding="utf-8"?>
<a:theme xmlns:a="http://schemas.openxmlformats.org/drawingml/2006/main" name="PKS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130372A4BCFE408B0682AE804638B3" ma:contentTypeVersion="14" ma:contentTypeDescription="Create a new document." ma:contentTypeScope="" ma:versionID="cf15d556034dc001a0285d425414f475">
  <xsd:schema xmlns:xsd="http://www.w3.org/2001/XMLSchema" xmlns:xs="http://www.w3.org/2001/XMLSchema" xmlns:p="http://schemas.microsoft.com/office/2006/metadata/properties" xmlns:ns3="face7e2e-ec80-4632-b52c-511bad4a0523" xmlns:ns4="b09e98c7-e751-4fcb-87e7-410896a6b595" targetNamespace="http://schemas.microsoft.com/office/2006/metadata/properties" ma:root="true" ma:fieldsID="bbaa7d61825e3fc8d1aa14927ea182f3" ns3:_="" ns4:_="">
    <xsd:import namespace="face7e2e-ec80-4632-b52c-511bad4a0523"/>
    <xsd:import namespace="b09e98c7-e751-4fcb-87e7-410896a6b59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ace7e2e-ec80-4632-b52c-511bad4a052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9" nillable="true" ma:displayName="_activity" ma:hidden="true" ma:internalName="_activity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9e98c7-e751-4fcb-87e7-410896a6b595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ace7e2e-ec80-4632-b52c-511bad4a0523" xsi:nil="true"/>
  </documentManagement>
</p:properties>
</file>

<file path=customXml/itemProps1.xml><?xml version="1.0" encoding="utf-8"?>
<ds:datastoreItem xmlns:ds="http://schemas.openxmlformats.org/officeDocument/2006/customXml" ds:itemID="{920ADF71-7C7D-468A-AEB2-F45C3A389CE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1669C42-3C06-4125-BE4E-F10C40BC45C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ace7e2e-ec80-4632-b52c-511bad4a0523"/>
    <ds:schemaRef ds:uri="b09e98c7-e751-4fcb-87e7-410896a6b59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54FA361-2D15-4918-AFDA-6DE6BDFC1A60}">
  <ds:schemaRefs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b09e98c7-e751-4fcb-87e7-410896a6b595"/>
    <ds:schemaRef ds:uri="http://purl.org/dc/dcmitype/"/>
    <ds:schemaRef ds:uri="face7e2e-ec80-4632-b52c-511bad4a0523"/>
    <ds:schemaRef ds:uri="http://purl.org/dc/elements/1.1/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1986</TotalTime>
  <Words>1560</Words>
  <Application>Microsoft Office PowerPoint</Application>
  <PresentationFormat>Widescreen</PresentationFormat>
  <Paragraphs>136</Paragraphs>
  <Slides>27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7" baseType="lpstr">
      <vt:lpstr>Aharoni</vt:lpstr>
      <vt:lpstr>Arial</vt:lpstr>
      <vt:lpstr>Arial Narrow</vt:lpstr>
      <vt:lpstr>Calibri</vt:lpstr>
      <vt:lpstr>Calibri Light</vt:lpstr>
      <vt:lpstr>Frutiger-Light</vt:lpstr>
      <vt:lpstr>Times New Roman</vt:lpstr>
      <vt:lpstr>Wingdings</vt:lpstr>
      <vt:lpstr>PKS</vt:lpstr>
      <vt:lpstr>Office Theme</vt:lpstr>
      <vt:lpstr>PowerPoint Presentation</vt:lpstr>
      <vt:lpstr>Our focus on apprenticeships in our tutor curriculum this week will include</vt:lpstr>
      <vt:lpstr>The link below offers an 8 minute film about Apprenticeships – good for an introduction:</vt:lpstr>
      <vt:lpstr>PowerPoint Presentation</vt:lpstr>
      <vt:lpstr>There are many companies who offer apprenticeships. Can you recognise any from their logo’s?</vt:lpstr>
      <vt:lpstr>PowerPoint Presentation</vt:lpstr>
      <vt:lpstr>Different types of Apprenticeships:</vt:lpstr>
      <vt:lpstr>PowerPoint Presentation</vt:lpstr>
      <vt:lpstr>What is it like to study for an apprenticeship? Apprenticeship case studies</vt:lpstr>
      <vt:lpstr>PowerPoint Presentation</vt:lpstr>
      <vt:lpstr>PowerPoint Presentation</vt:lpstr>
      <vt:lpstr>PowerPoint Presentation</vt:lpstr>
      <vt:lpstr>PowerPoint Presentation</vt:lpstr>
      <vt:lpstr>Some celebrity stories – some may be more relevant than others:</vt:lpstr>
      <vt:lpstr>PowerPoint Presentation</vt:lpstr>
      <vt:lpstr>PowerPoint Presentation</vt:lpstr>
      <vt:lpstr>Quizzes – to do as a group or individually</vt:lpstr>
      <vt:lpstr>Latest offerings for higher &amp; degree apprenticeships:</vt:lpstr>
      <vt:lpstr>Can you think of any other factors?</vt:lpstr>
      <vt:lpstr>How can you find out which apprenticeships are available?</vt:lpstr>
      <vt:lpstr>How can you find out which higher apprenticeships are available?</vt:lpstr>
      <vt:lpstr>How can you find out which Degree apprenticeships are available?</vt:lpstr>
      <vt:lpstr>True or False?</vt:lpstr>
      <vt:lpstr>True or False?</vt:lpstr>
      <vt:lpstr>Degree Apprenticeships – myths and facts: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Eleanor MITCHARD (PK)</dc:creator>
  <cp:lastModifiedBy>Anouska BAMROLIA-TIMMS (PK)</cp:lastModifiedBy>
  <cp:revision>20</cp:revision>
  <dcterms:created xsi:type="dcterms:W3CDTF">2024-01-30T12:08:49Z</dcterms:created>
  <dcterms:modified xsi:type="dcterms:W3CDTF">2024-02-05T10:46:58Z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0x010100D8130372A4BCFE408B0682AE804638B3</vt:lpwstr>
  </property>
</Properties>
</file>